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17" r:id="rId2"/>
    <p:sldId id="428" r:id="rId3"/>
    <p:sldId id="429" r:id="rId4"/>
    <p:sldId id="430" r:id="rId5"/>
    <p:sldId id="431" r:id="rId6"/>
    <p:sldId id="432" r:id="rId7"/>
    <p:sldId id="433" r:id="rId8"/>
    <p:sldId id="434" r:id="rId9"/>
    <p:sldId id="435" r:id="rId10"/>
    <p:sldId id="436" r:id="rId11"/>
    <p:sldId id="437" r:id="rId12"/>
    <p:sldId id="438" r:id="rId13"/>
    <p:sldId id="439" r:id="rId14"/>
    <p:sldId id="440" r:id="rId15"/>
    <p:sldId id="441" r:id="rId16"/>
    <p:sldId id="442" r:id="rId17"/>
    <p:sldId id="443" r:id="rId18"/>
    <p:sldId id="444" r:id="rId19"/>
    <p:sldId id="445" r:id="rId20"/>
    <p:sldId id="446" r:id="rId21"/>
  </p:sldIdLst>
  <p:sldSz cx="9144000" cy="6840538"/>
  <p:notesSz cx="7099300" cy="10234613"/>
  <p:embeddedFontLst>
    <p:embeddedFont>
      <p:font typeface="나눔바른고딕" panose="020B0603020101020101" pitchFamily="50" charset="-127"/>
      <p:regular r:id="rId24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1pPr>
    <a:lvl2pPr marL="388938" indent="68263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2pPr>
    <a:lvl3pPr marL="777875" indent="13652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3pPr>
    <a:lvl4pPr marL="1168400" indent="203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4pPr>
    <a:lvl5pPr marL="1557338" indent="271463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4EC"/>
    <a:srgbClr val="067C94"/>
    <a:srgbClr val="03A8B9"/>
    <a:srgbClr val="FFCC00"/>
    <a:srgbClr val="009999"/>
    <a:srgbClr val="FFF3F8"/>
    <a:srgbClr val="33CCCC"/>
    <a:srgbClr val="000000"/>
    <a:srgbClr val="D9E8FB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4838" autoAdjust="0"/>
  </p:normalViewPr>
  <p:slideViewPr>
    <p:cSldViewPr>
      <p:cViewPr>
        <p:scale>
          <a:sx n="125" d="100"/>
          <a:sy n="125" d="100"/>
        </p:scale>
        <p:origin x="456" y="-234"/>
      </p:cViewPr>
      <p:guideLst>
        <p:guide orient="horz" pos="215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1296" y="1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6E38AD49-C615-4BE3-9850-F6A35B5FB22E}" type="datetimeFigureOut">
              <a:rPr lang="ko-KR" altLang="en-US" smtClean="0"/>
              <a:pPr/>
              <a:t>2024-03-26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E73BF4F6-C69B-4F65-BC25-10CE88ED95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6" y="1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fld id="{22CDE2C5-1EB0-4258-845F-4355EDB2B3E1}" type="datetimeFigureOut">
              <a:rPr lang="ko-KR" altLang="en-US"/>
              <a:pPr>
                <a:defRPr/>
              </a:pPr>
              <a:t>2024-03-26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68350"/>
            <a:ext cx="51276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96" tIns="47398" rIns="94796" bIns="47398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fld id="{F29EC218-D8D3-459A-965C-7D97B149282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EC218-D8D3-459A-965C-7D97B149282F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3151f0c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83151f0ca0_0_0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951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3151f0ca0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3151f0ca0_0_118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784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3151f0ca0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3151f0ca0_0_177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276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3107399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310739964_0_0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535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3151f0ca0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83151f0ca0_0_196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3616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31073996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310739964_0_41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637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31073996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310739964_0_18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321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31073996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310739964_0_30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4706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310739964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310739964_0_235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628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310739964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310739964_0_235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01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7196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7310739964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7310739964_0_292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789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8167405f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8167405fe1_0_0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7090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1c91653e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1c91653ed_0_4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632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1c91653e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1c91653ed_0_24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537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1e3449139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1e3449139_1_11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498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1c91653e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1c91653ed_0_58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181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1c91653e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1c91653ed_0_78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09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3151f0ca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3151f0ca0_0_54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79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0239"/>
            <a:ext cx="8520600" cy="27298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69212"/>
            <a:ext cx="8520600" cy="10541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01791"/>
            <a:ext cx="548700" cy="5234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altLang="ko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" altLang="en-US"/>
          </a:p>
        </p:txBody>
      </p:sp>
    </p:spTree>
    <p:extLst>
      <p:ext uri="{BB962C8B-B14F-4D97-AF65-F5344CB8AC3E}">
        <p14:creationId xmlns:p14="http://schemas.microsoft.com/office/powerpoint/2010/main" val="1381147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389626" algn="ctr" rtl="0" fontAlgn="base" latinLnBrk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779252" algn="ctr" rtl="0" fontAlgn="base" latinLnBrk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168878" algn="ctr" rtl="0" fontAlgn="base" latinLnBrk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558503" algn="ctr" rtl="0" fontAlgn="base" latinLnBrk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292100" indent="-2921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42888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38" indent="-193675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63" indent="-193675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2600" indent="-193675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ipa.org/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119063" y="134938"/>
            <a:ext cx="8905875" cy="657066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85738" y="204788"/>
            <a:ext cx="8772525" cy="64309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531" y="3205178"/>
            <a:ext cx="597693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4000" b="1" dirty="0">
                <a:latin typeface="나눔바른고딕" panose="020B0600000101010101" charset="-127"/>
                <a:ea typeface="나눔바른고딕" panose="020B0600000101010101" charset="-127"/>
              </a:rPr>
              <a:t>대회 온라인 신청방법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1519-161D-4CB6-A1F2-9457A06FD33E}"/>
              </a:ext>
            </a:extLst>
          </p:cNvPr>
          <p:cNvSpPr txBox="1"/>
          <p:nvPr/>
        </p:nvSpPr>
        <p:spPr>
          <a:xfrm>
            <a:off x="1907704" y="1443373"/>
            <a:ext cx="563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2024 Campus Patent Universiade</a:t>
            </a:r>
            <a:endParaRPr lang="ko-KR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" name="자유형 13">
            <a:extLst>
              <a:ext uri="{FF2B5EF4-FFF2-40B4-BE49-F238E27FC236}">
                <a16:creationId xmlns:a16="http://schemas.microsoft.com/office/drawing/2014/main" id="{CA0A5F10-69DA-4B03-AA38-999BDF38CC46}"/>
              </a:ext>
            </a:extLst>
          </p:cNvPr>
          <p:cNvSpPr/>
          <p:nvPr/>
        </p:nvSpPr>
        <p:spPr>
          <a:xfrm>
            <a:off x="550862" y="2048933"/>
            <a:ext cx="7879404" cy="0"/>
          </a:xfrm>
          <a:custGeom>
            <a:avLst/>
            <a:gdLst>
              <a:gd name="connsiteX0" fmla="*/ 0 w 7879404"/>
              <a:gd name="connsiteY0" fmla="*/ 0 h 0"/>
              <a:gd name="connsiteX1" fmla="*/ 7879404 w 787940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79404">
                <a:moveTo>
                  <a:pt x="0" y="0"/>
                </a:moveTo>
                <a:lnTo>
                  <a:pt x="7879404" y="0"/>
                </a:lnTo>
              </a:path>
            </a:pathLst>
          </a:cu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prstClr val="white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 dirty="0">
                <a:solidFill>
                  <a:srgbClr val="000000"/>
                </a:solidFill>
              </a:rPr>
              <a:t> </a:t>
            </a:r>
            <a:endParaRPr sz="1800" b="1" dirty="0">
              <a:solidFill>
                <a:srgbClr val="000000"/>
              </a:solidFill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091" y="1825004"/>
            <a:ext cx="8217827" cy="319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/>
        </p:nvSpPr>
        <p:spPr>
          <a:xfrm>
            <a:off x="3818825" y="3107394"/>
            <a:ext cx="4862100" cy="348000"/>
          </a:xfrm>
          <a:prstGeom prst="rect">
            <a:avLst/>
          </a:prstGeom>
          <a:solidFill>
            <a:srgbClr val="EFEFE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/>
              <a:t>상단 메뉴의 ①</a:t>
            </a:r>
            <a:r>
              <a:rPr lang="en-US" altLang="ko" sz="1000"/>
              <a:t>[</a:t>
            </a:r>
            <a:r>
              <a:rPr lang="ko" altLang="en-US" sz="1000"/>
              <a:t>참가신청</a:t>
            </a:r>
            <a:r>
              <a:rPr lang="en-US" altLang="ko" sz="1000"/>
              <a:t>&amp;</a:t>
            </a:r>
            <a:r>
              <a:rPr lang="ko" altLang="en-US" sz="1000"/>
              <a:t>답안제출</a:t>
            </a:r>
            <a:r>
              <a:rPr lang="en-US" altLang="ko" sz="1000"/>
              <a:t>]</a:t>
            </a:r>
            <a:r>
              <a:rPr lang="ko" altLang="en-US" sz="1000"/>
              <a:t>의 ②</a:t>
            </a:r>
            <a:r>
              <a:rPr lang="en-US" altLang="ko" sz="1000"/>
              <a:t>[</a:t>
            </a:r>
            <a:r>
              <a:rPr lang="ko" altLang="en-US" sz="1000"/>
              <a:t>참가신청서 작성</a:t>
            </a:r>
            <a:r>
              <a:rPr lang="en-US" altLang="ko" sz="1000"/>
              <a:t>] </a:t>
            </a:r>
            <a:r>
              <a:rPr lang="ko" altLang="en-US" sz="1000"/>
              <a:t>페이지로 이동합니다</a:t>
            </a:r>
            <a:r>
              <a:rPr lang="en-US" altLang="ko" sz="1000"/>
              <a:t>.</a:t>
            </a:r>
            <a:endParaRPr sz="1000"/>
          </a:p>
        </p:txBody>
      </p:sp>
      <p:sp>
        <p:nvSpPr>
          <p:cNvPr id="161" name="Google Shape;161;p21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>
                <a:solidFill>
                  <a:srgbClr val="FFFFFF"/>
                </a:solidFill>
              </a:rPr>
              <a:t>2.  </a:t>
            </a:r>
            <a:r>
              <a:rPr lang="ko-KR" altLang="en-US" b="1" dirty="0">
                <a:solidFill>
                  <a:srgbClr val="FFFFFF"/>
                </a:solidFill>
              </a:rPr>
              <a:t>개인 및 팀장 접수 신청</a:t>
            </a:r>
          </a:p>
        </p:txBody>
      </p:sp>
    </p:spTree>
    <p:extLst>
      <p:ext uri="{BB962C8B-B14F-4D97-AF65-F5344CB8AC3E}">
        <p14:creationId xmlns:p14="http://schemas.microsoft.com/office/powerpoint/2010/main" val="3912100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347EE0F-4C88-44DE-B6E0-411E47EC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01" y="1760110"/>
            <a:ext cx="5626029" cy="2843742"/>
          </a:xfrm>
          <a:prstGeom prst="rect">
            <a:avLst/>
          </a:prstGeom>
        </p:spPr>
      </p:pic>
      <p:sp>
        <p:nvSpPr>
          <p:cNvPr id="166" name="Google Shape;166;p22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4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72" name="Google Shape;172;p22"/>
          <p:cNvSpPr txBox="1"/>
          <p:nvPr/>
        </p:nvSpPr>
        <p:spPr>
          <a:xfrm>
            <a:off x="5196024" y="4671852"/>
            <a:ext cx="3809700" cy="466200"/>
          </a:xfrm>
          <a:prstGeom prst="rect">
            <a:avLst/>
          </a:prstGeom>
          <a:solidFill>
            <a:srgbClr val="EFEFE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①</a:t>
            </a:r>
            <a:r>
              <a:rPr lang="en-US" altLang="ko" sz="1000" dirty="0"/>
              <a:t>hwp, doc</a:t>
            </a:r>
            <a:r>
              <a:rPr lang="ko" altLang="en-US" sz="1000" dirty="0"/>
              <a:t>양식의 지도교수 참여확인서를 받으실 수 있습니다</a:t>
            </a:r>
            <a:r>
              <a:rPr lang="en-US" altLang="ko" sz="1000" dirty="0"/>
              <a:t>.</a:t>
            </a:r>
            <a:endParaRPr sz="1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②버튼을 누르시면 참가 신청서 작성 페이지로 이동합니다</a:t>
            </a:r>
            <a:r>
              <a:rPr lang="en-US" altLang="ko" sz="1000" dirty="0"/>
              <a:t>.</a:t>
            </a:r>
            <a:endParaRPr sz="1000" dirty="0"/>
          </a:p>
        </p:txBody>
      </p:sp>
      <p:sp>
        <p:nvSpPr>
          <p:cNvPr id="173" name="Google Shape;173;p22"/>
          <p:cNvSpPr/>
          <p:nvPr/>
        </p:nvSpPr>
        <p:spPr>
          <a:xfrm>
            <a:off x="3517971" y="3063047"/>
            <a:ext cx="1267698" cy="52287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2457400" y="3676142"/>
            <a:ext cx="5508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ko" altLang="en-US" sz="1600" b="1" dirty="0">
                <a:solidFill>
                  <a:srgbClr val="FF0000"/>
                </a:solidFill>
              </a:rPr>
              <a:t>①</a:t>
            </a:r>
            <a:endParaRPr sz="2800" dirty="0"/>
          </a:p>
        </p:txBody>
      </p:sp>
      <p:sp>
        <p:nvSpPr>
          <p:cNvPr id="174" name="Google Shape;174;p22"/>
          <p:cNvSpPr/>
          <p:nvPr/>
        </p:nvSpPr>
        <p:spPr>
          <a:xfrm>
            <a:off x="2736221" y="3983342"/>
            <a:ext cx="2610576" cy="22550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75" name="Google Shape;175;p22"/>
          <p:cNvSpPr txBox="1"/>
          <p:nvPr/>
        </p:nvSpPr>
        <p:spPr>
          <a:xfrm>
            <a:off x="3195015" y="2846623"/>
            <a:ext cx="645912" cy="5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ko" altLang="en-US" sz="1600" b="1" dirty="0">
                <a:solidFill>
                  <a:srgbClr val="FF0000"/>
                </a:solidFill>
              </a:rPr>
              <a:t>②</a:t>
            </a:r>
            <a:endParaRPr sz="2800" dirty="0"/>
          </a:p>
        </p:txBody>
      </p:sp>
      <p:sp>
        <p:nvSpPr>
          <p:cNvPr id="18" name="Google Shape;161;p21">
            <a:extLst>
              <a:ext uri="{FF2B5EF4-FFF2-40B4-BE49-F238E27FC236}">
                <a16:creationId xmlns:a16="http://schemas.microsoft.com/office/drawing/2014/main" id="{78FC1FC5-E89B-4C04-BEF3-5E9BF0E4D346}"/>
              </a:ext>
            </a:extLst>
          </p:cNvPr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>
                <a:solidFill>
                  <a:srgbClr val="FFFFFF"/>
                </a:solidFill>
              </a:rPr>
              <a:t>2.  </a:t>
            </a:r>
            <a:r>
              <a:rPr lang="ko-KR" altLang="en-US" b="1" dirty="0">
                <a:solidFill>
                  <a:srgbClr val="FFFFFF"/>
                </a:solidFill>
              </a:rPr>
              <a:t>개인 및 팀장 접수 신청</a:t>
            </a:r>
          </a:p>
        </p:txBody>
      </p:sp>
    </p:spTree>
    <p:extLst>
      <p:ext uri="{BB962C8B-B14F-4D97-AF65-F5344CB8AC3E}">
        <p14:creationId xmlns:p14="http://schemas.microsoft.com/office/powerpoint/2010/main" val="2895933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3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050" y="1536644"/>
            <a:ext cx="5537968" cy="42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>
            <a:off x="4125100" y="2180044"/>
            <a:ext cx="4041600" cy="61440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* 캠퍼스 특허략 유니버시아드는 로그인 이후 사용이 가능합니다</a:t>
            </a:r>
            <a:r>
              <a:rPr lang="en-US" altLang="ko" sz="1000" dirty="0"/>
              <a:t>.</a:t>
            </a:r>
            <a:endParaRPr sz="1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 </a:t>
            </a:r>
            <a:r>
              <a:rPr lang="en-US" altLang="ko" sz="1000" dirty="0"/>
              <a:t>- </a:t>
            </a:r>
            <a:r>
              <a:rPr lang="en-US" altLang="ko" sz="1000" dirty="0">
                <a:solidFill>
                  <a:srgbClr val="0000FF"/>
                </a:solidFill>
              </a:rPr>
              <a:t>www.kipa.org</a:t>
            </a:r>
            <a:r>
              <a:rPr lang="ko" altLang="en-US" sz="1000" dirty="0"/>
              <a:t>에서 가입하셨던 </a:t>
            </a:r>
            <a:r>
              <a:rPr lang="en-US" altLang="ko" sz="1000" dirty="0"/>
              <a:t>ID/PW</a:t>
            </a:r>
            <a:r>
              <a:rPr lang="ko" altLang="en-US" sz="1000" dirty="0"/>
              <a:t>를 입력 후</a:t>
            </a:r>
            <a:r>
              <a:rPr lang="en-US" altLang="ko" sz="1000" dirty="0"/>
              <a:t>, </a:t>
            </a:r>
            <a:r>
              <a:rPr lang="ko" altLang="en-US" sz="1000" dirty="0"/>
              <a:t>안내 절차에 따라 진행하여 주시기 바랍니다</a:t>
            </a:r>
            <a:r>
              <a:rPr lang="en-US" altLang="ko" sz="1000" dirty="0"/>
              <a:t>.</a:t>
            </a:r>
            <a:endParaRPr sz="1000" dirty="0"/>
          </a:p>
        </p:txBody>
      </p:sp>
      <p:sp>
        <p:nvSpPr>
          <p:cNvPr id="12" name="Google Shape;161;p21">
            <a:extLst>
              <a:ext uri="{FF2B5EF4-FFF2-40B4-BE49-F238E27FC236}">
                <a16:creationId xmlns:a16="http://schemas.microsoft.com/office/drawing/2014/main" id="{BDC57F44-F2CB-4C55-BB18-D12C1B92336D}"/>
              </a:ext>
            </a:extLst>
          </p:cNvPr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>
                <a:solidFill>
                  <a:srgbClr val="FFFFFF"/>
                </a:solidFill>
              </a:rPr>
              <a:t>2.  </a:t>
            </a:r>
            <a:r>
              <a:rPr lang="ko-KR" altLang="en-US" b="1" dirty="0">
                <a:solidFill>
                  <a:srgbClr val="FFFFFF"/>
                </a:solidFill>
              </a:rPr>
              <a:t>개인 및 팀장 접수 신청</a:t>
            </a:r>
          </a:p>
        </p:txBody>
      </p:sp>
    </p:spTree>
    <p:extLst>
      <p:ext uri="{BB962C8B-B14F-4D97-AF65-F5344CB8AC3E}">
        <p14:creationId xmlns:p14="http://schemas.microsoft.com/office/powerpoint/2010/main" val="366832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4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52400" y="1662695"/>
            <a:ext cx="5780898" cy="41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/>
          <p:nvPr/>
        </p:nvSpPr>
        <p:spPr>
          <a:xfrm>
            <a:off x="4499950" y="3554344"/>
            <a:ext cx="1072500" cy="424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97" name="Google Shape;197;p24"/>
          <p:cNvSpPr txBox="1"/>
          <p:nvPr/>
        </p:nvSpPr>
        <p:spPr>
          <a:xfrm>
            <a:off x="4221875" y="3596447"/>
            <a:ext cx="5508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b="1">
                <a:solidFill>
                  <a:srgbClr val="FF0000"/>
                </a:solidFill>
              </a:rPr>
              <a:t>①</a:t>
            </a:r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2549800" y="2991544"/>
            <a:ext cx="336300" cy="282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1662500" y="2903794"/>
            <a:ext cx="2248800" cy="424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dirty="0"/>
              <a:t>캠퍼스 특허 유니버시아드</a:t>
            </a:r>
            <a:endParaRPr dirty="0"/>
          </a:p>
        </p:txBody>
      </p:sp>
      <p:sp>
        <p:nvSpPr>
          <p:cNvPr id="14" name="Google Shape;161;p21">
            <a:extLst>
              <a:ext uri="{FF2B5EF4-FFF2-40B4-BE49-F238E27FC236}">
                <a16:creationId xmlns:a16="http://schemas.microsoft.com/office/drawing/2014/main" id="{8884C49F-48B6-4EEE-83D4-F9B61D921DDF}"/>
              </a:ext>
            </a:extLst>
          </p:cNvPr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>
                <a:solidFill>
                  <a:srgbClr val="FFFFFF"/>
                </a:solidFill>
              </a:rPr>
              <a:t>2.  </a:t>
            </a:r>
            <a:r>
              <a:rPr lang="ko-KR" altLang="en-US" b="1" dirty="0">
                <a:solidFill>
                  <a:srgbClr val="FFFFFF"/>
                </a:solidFill>
              </a:rPr>
              <a:t>개인 및 팀장 접수 신청</a:t>
            </a:r>
          </a:p>
        </p:txBody>
      </p:sp>
    </p:spTree>
    <p:extLst>
      <p:ext uri="{BB962C8B-B14F-4D97-AF65-F5344CB8AC3E}">
        <p14:creationId xmlns:p14="http://schemas.microsoft.com/office/powerpoint/2010/main" val="159359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5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07" name="Google Shape;207;p25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b="1">
                <a:solidFill>
                  <a:srgbClr val="FFFFFF"/>
                </a:solidFill>
              </a:rPr>
              <a:t>2.  개인 및 팀장 접수 신청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376" y="1525569"/>
            <a:ext cx="5354225" cy="40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/>
          <p:nvPr/>
        </p:nvSpPr>
        <p:spPr>
          <a:xfrm>
            <a:off x="2678900" y="5227319"/>
            <a:ext cx="1359000" cy="350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10" name="Google Shape;210;p25"/>
          <p:cNvSpPr txBox="1"/>
          <p:nvPr/>
        </p:nvSpPr>
        <p:spPr>
          <a:xfrm>
            <a:off x="390575" y="4481219"/>
            <a:ext cx="4041600" cy="45510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/>
              <a:t>* 개인정보 제공 동의에 체크 하시고 확인 버튼을 누르시면 다음으로 넘어갑니다</a:t>
            </a:r>
            <a:r>
              <a:rPr lang="en-US" altLang="ko" sz="1000"/>
              <a:t>.</a:t>
            </a: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2994250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18" name="Google Shape;218;p26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b="1">
                <a:solidFill>
                  <a:srgbClr val="FFFFFF"/>
                </a:solidFill>
              </a:rPr>
              <a:t>2.  개인 및 팀장 접수 신청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19" name="Google Shape;21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70770"/>
            <a:ext cx="5770424" cy="382215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6"/>
          <p:cNvSpPr/>
          <p:nvPr/>
        </p:nvSpPr>
        <p:spPr>
          <a:xfrm>
            <a:off x="287375" y="4647694"/>
            <a:ext cx="5543100" cy="496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21" name="Google Shape;221;p26"/>
          <p:cNvSpPr txBox="1"/>
          <p:nvPr/>
        </p:nvSpPr>
        <p:spPr>
          <a:xfrm>
            <a:off x="4179150" y="3740869"/>
            <a:ext cx="4041600" cy="45510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/>
              <a:t>* 본인인증 또는 아이핀 인증을 통해 실명 인증을 하시면 다음 페이지로 넘어갑니다</a:t>
            </a:r>
            <a:r>
              <a:rPr lang="en-US" altLang="ko" sz="1000"/>
              <a:t>.</a:t>
            </a: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1814790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7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29" name="Google Shape;229;p27"/>
          <p:cNvSpPr txBox="1"/>
          <p:nvPr/>
        </p:nvSpPr>
        <p:spPr>
          <a:xfrm>
            <a:off x="199900" y="1022769"/>
            <a:ext cx="3219972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b="1">
                <a:solidFill>
                  <a:srgbClr val="FFFFFF"/>
                </a:solidFill>
              </a:rPr>
              <a:t>2.  개인 및 팀장 접수 신청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32" name="Google Shape;232;p27"/>
          <p:cNvSpPr txBox="1"/>
          <p:nvPr/>
        </p:nvSpPr>
        <p:spPr>
          <a:xfrm>
            <a:off x="4666226" y="4713448"/>
            <a:ext cx="4041600" cy="45510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* </a:t>
            </a:r>
            <a:r>
              <a:rPr lang="en-US" altLang="ko" sz="1000" dirty="0"/>
              <a:t>STEP1</a:t>
            </a:r>
            <a:r>
              <a:rPr lang="ko" altLang="en-US" sz="1000" dirty="0"/>
              <a:t>의 내용을 입력 한 후</a:t>
            </a:r>
            <a:r>
              <a:rPr lang="en-US" altLang="ko" sz="1000" dirty="0"/>
              <a:t>, </a:t>
            </a:r>
            <a:r>
              <a:rPr lang="ko" altLang="en-US" sz="1000" dirty="0"/>
              <a:t>저장 후 다음단계로 이동 버튼을 눌러 다음페이지로 이동합니다</a:t>
            </a:r>
            <a:r>
              <a:rPr lang="en-US" altLang="ko" sz="1000" dirty="0"/>
              <a:t>.</a:t>
            </a:r>
            <a:endParaRPr sz="1000" dirty="0"/>
          </a:p>
        </p:txBody>
      </p:sp>
      <p:sp>
        <p:nvSpPr>
          <p:cNvPr id="233" name="Google Shape;233;p27"/>
          <p:cNvSpPr/>
          <p:nvPr/>
        </p:nvSpPr>
        <p:spPr>
          <a:xfrm>
            <a:off x="2221050" y="4672048"/>
            <a:ext cx="350700" cy="82800"/>
          </a:xfrm>
          <a:prstGeom prst="rect">
            <a:avLst/>
          </a:prstGeom>
          <a:solidFill>
            <a:srgbClr val="E8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6" name="Google Shape;232;p27">
            <a:extLst>
              <a:ext uri="{FF2B5EF4-FFF2-40B4-BE49-F238E27FC236}">
                <a16:creationId xmlns:a16="http://schemas.microsoft.com/office/drawing/2014/main" id="{4445CFE5-CA4E-47CE-80C3-73B8C5AFC641}"/>
              </a:ext>
            </a:extLst>
          </p:cNvPr>
          <p:cNvSpPr txBox="1"/>
          <p:nvPr/>
        </p:nvSpPr>
        <p:spPr>
          <a:xfrm>
            <a:off x="4636368" y="1899539"/>
            <a:ext cx="4041600" cy="569849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000" dirty="0"/>
              <a:t>팀인 경우 </a:t>
            </a:r>
            <a:r>
              <a:rPr lang="ko-KR" altLang="en-US" sz="1000" b="1" dirty="0" err="1">
                <a:solidFill>
                  <a:srgbClr val="1504EC"/>
                </a:solidFill>
              </a:rPr>
              <a:t>팀명</a:t>
            </a:r>
            <a:r>
              <a:rPr lang="ko-KR" altLang="en-US" sz="1000" dirty="0" err="1"/>
              <a:t>을</a:t>
            </a:r>
            <a:r>
              <a:rPr lang="ko-KR" altLang="en-US" sz="1000" dirty="0"/>
              <a:t> 반드시 입력해야 합니다</a:t>
            </a:r>
            <a:r>
              <a:rPr lang="en-US" altLang="ko-KR" sz="1000" dirty="0"/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   </a:t>
            </a:r>
            <a:r>
              <a:rPr lang="en-US" altLang="ko-KR" sz="900" dirty="0"/>
              <a:t>※ (</a:t>
            </a:r>
            <a:r>
              <a:rPr lang="ko-KR" altLang="en-US" sz="900" dirty="0"/>
              <a:t>주의</a:t>
            </a:r>
            <a:r>
              <a:rPr lang="en-US" altLang="ko-KR" sz="900" dirty="0"/>
              <a:t>) </a:t>
            </a:r>
            <a:r>
              <a:rPr lang="ko-KR" altLang="en-US" sz="900" dirty="0"/>
              <a:t>수상팀의 경우 팀명으로 상장이 발급될 예정이고</a:t>
            </a:r>
            <a:r>
              <a:rPr lang="en-US" altLang="ko-KR" sz="900" dirty="0"/>
              <a:t>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sz="900" dirty="0"/>
              <a:t>               </a:t>
            </a:r>
            <a:r>
              <a:rPr lang="ko-KR" altLang="en-US" sz="900" dirty="0" err="1"/>
              <a:t>팀명</a:t>
            </a:r>
            <a:r>
              <a:rPr lang="ko-KR" altLang="en-US" sz="900" dirty="0"/>
              <a:t> 변경이 불가하니</a:t>
            </a:r>
            <a:r>
              <a:rPr lang="en-US" altLang="ko-KR" sz="900" dirty="0"/>
              <a:t>, </a:t>
            </a:r>
            <a:r>
              <a:rPr lang="ko-KR" altLang="en-US" sz="900" dirty="0"/>
              <a:t>신중히 </a:t>
            </a:r>
            <a:r>
              <a:rPr lang="ko-KR" altLang="en-US" sz="900" dirty="0" err="1"/>
              <a:t>팀명</a:t>
            </a:r>
            <a:r>
              <a:rPr lang="ko-KR" altLang="en-US" sz="900" dirty="0"/>
              <a:t> 작성 요망</a:t>
            </a:r>
            <a:r>
              <a:rPr lang="en-US" altLang="ko-KR" sz="900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/>
              <a:t>             </a:t>
            </a:r>
            <a:endParaRPr sz="900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A06A728-CCC3-45F9-B17D-6B369548A5BA}"/>
              </a:ext>
            </a:extLst>
          </p:cNvPr>
          <p:cNvGrpSpPr/>
          <p:nvPr/>
        </p:nvGrpSpPr>
        <p:grpSpPr>
          <a:xfrm>
            <a:off x="308685" y="1548061"/>
            <a:ext cx="4191307" cy="4140349"/>
            <a:chOff x="308685" y="1548061"/>
            <a:chExt cx="4191307" cy="4140349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2BC3362D-E84B-4920-A158-D9B66860AB0B}"/>
                </a:ext>
              </a:extLst>
            </p:cNvPr>
            <p:cNvGrpSpPr/>
            <p:nvPr/>
          </p:nvGrpSpPr>
          <p:grpSpPr>
            <a:xfrm>
              <a:off x="308685" y="1548061"/>
              <a:ext cx="4191307" cy="4140349"/>
              <a:chOff x="308685" y="1548061"/>
              <a:chExt cx="4191307" cy="4140349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BF9B70EC-D1BC-4F0A-8CA2-3F07EE1F9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685" y="1548061"/>
                <a:ext cx="4191307" cy="4140349"/>
              </a:xfrm>
              <a:prstGeom prst="rect">
                <a:avLst/>
              </a:prstGeom>
            </p:spPr>
          </p:pic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3C73F51D-1005-4FAF-B410-1D6910BC306D}"/>
                  </a:ext>
                </a:extLst>
              </p:cNvPr>
              <p:cNvSpPr/>
              <p:nvPr/>
            </p:nvSpPr>
            <p:spPr>
              <a:xfrm>
                <a:off x="1547664" y="2628181"/>
                <a:ext cx="1224136" cy="432048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D742A6AF-B590-48F8-A458-1E34A20120AF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72" y="3204245"/>
              <a:ext cx="432048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3146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9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9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53" name="Google Shape;253;p29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b="1">
                <a:solidFill>
                  <a:srgbClr val="FFFFFF"/>
                </a:solidFill>
              </a:rPr>
              <a:t>2.  개인 및 팀장 접수 신청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56" name="Google Shape;256;p29"/>
          <p:cNvSpPr/>
          <p:nvPr/>
        </p:nvSpPr>
        <p:spPr>
          <a:xfrm>
            <a:off x="1954600" y="4305709"/>
            <a:ext cx="1899850" cy="31471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C1B9B83-539C-4187-B977-6BACA4C11ECA}"/>
              </a:ext>
            </a:extLst>
          </p:cNvPr>
          <p:cNvGrpSpPr/>
          <p:nvPr/>
        </p:nvGrpSpPr>
        <p:grpSpPr>
          <a:xfrm>
            <a:off x="199900" y="1651745"/>
            <a:ext cx="5321916" cy="3069924"/>
            <a:chOff x="199900" y="1651745"/>
            <a:chExt cx="5321916" cy="3069924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F50D0182-82F6-450B-A8B8-3AF8AF65EF52}"/>
                </a:ext>
              </a:extLst>
            </p:cNvPr>
            <p:cNvGrpSpPr/>
            <p:nvPr/>
          </p:nvGrpSpPr>
          <p:grpSpPr>
            <a:xfrm>
              <a:off x="199900" y="1651745"/>
              <a:ext cx="5321916" cy="3069924"/>
              <a:chOff x="199900" y="803226"/>
              <a:chExt cx="5321916" cy="3069924"/>
            </a:xfrm>
          </p:grpSpPr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986DFAED-83E4-4558-92B4-4E76D9312C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1219"/>
              <a:stretch/>
            </p:blipFill>
            <p:spPr>
              <a:xfrm>
                <a:off x="199900" y="803226"/>
                <a:ext cx="5321916" cy="3069924"/>
              </a:xfrm>
              <a:prstGeom prst="rect">
                <a:avLst/>
              </a:prstGeom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24C03D15-6100-498C-B6C1-C5B6E29548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592" t="6554" r="72263" b="91490"/>
              <a:stretch/>
            </p:blipFill>
            <p:spPr>
              <a:xfrm>
                <a:off x="1140307" y="1715938"/>
                <a:ext cx="567465" cy="221926"/>
              </a:xfrm>
              <a:prstGeom prst="rect">
                <a:avLst/>
              </a:prstGeom>
            </p:spPr>
          </p:pic>
        </p:grp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7124674D-538E-44F1-87B1-4BEA3AD7B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7624" y="2550271"/>
              <a:ext cx="2808312" cy="221926"/>
            </a:xfrm>
            <a:prstGeom prst="rect">
              <a:avLst/>
            </a:prstGeom>
          </p:spPr>
        </p:pic>
      </p:grpSp>
      <p:sp>
        <p:nvSpPr>
          <p:cNvPr id="255" name="Google Shape;255;p29"/>
          <p:cNvSpPr txBox="1"/>
          <p:nvPr/>
        </p:nvSpPr>
        <p:spPr>
          <a:xfrm>
            <a:off x="4228700" y="4573769"/>
            <a:ext cx="4041600" cy="45510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* </a:t>
            </a:r>
            <a:r>
              <a:rPr lang="en-US" altLang="ko" sz="1000" dirty="0"/>
              <a:t>STEP2</a:t>
            </a:r>
            <a:r>
              <a:rPr lang="ko-KR" altLang="en-US" sz="1000" dirty="0"/>
              <a:t>에</a:t>
            </a:r>
            <a:r>
              <a:rPr lang="ko" altLang="en-US" sz="1000" dirty="0"/>
              <a:t> </a:t>
            </a:r>
            <a:r>
              <a:rPr lang="ko-KR" altLang="en-US" sz="1000" dirty="0"/>
              <a:t>지도교수의 정보를</a:t>
            </a:r>
            <a:r>
              <a:rPr lang="ko" altLang="en-US" sz="1000" dirty="0"/>
              <a:t> 입력 한 후</a:t>
            </a:r>
            <a:r>
              <a:rPr lang="en-US" altLang="ko" sz="1000" dirty="0"/>
              <a:t>, </a:t>
            </a:r>
            <a:r>
              <a:rPr lang="ko" altLang="en-US" sz="1000" dirty="0"/>
              <a:t>저장 후 다음단계로 이동 버튼을 눌러 다음페이지로 이동합니다</a:t>
            </a:r>
            <a:r>
              <a:rPr lang="en-US" altLang="ko" sz="1000" dirty="0"/>
              <a:t>.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67069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52400" y="1570769"/>
            <a:ext cx="6306202" cy="415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1"/>
          <p:cNvPicPr preferRelativeResize="0"/>
          <p:nvPr/>
        </p:nvPicPr>
        <p:blipFill rotWithShape="1">
          <a:blip r:embed="rId4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1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96" name="Google Shape;396;p41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b="1" dirty="0">
                <a:solidFill>
                  <a:srgbClr val="FFFFFF"/>
                </a:solidFill>
              </a:rPr>
              <a:t>3</a:t>
            </a:r>
            <a:r>
              <a:rPr lang="ko" b="1" dirty="0">
                <a:solidFill>
                  <a:srgbClr val="FFFFFF"/>
                </a:solidFill>
              </a:rPr>
              <a:t>.   신청 완료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397" name="Google Shape;397;p41"/>
          <p:cNvSpPr txBox="1"/>
          <p:nvPr/>
        </p:nvSpPr>
        <p:spPr>
          <a:xfrm>
            <a:off x="4712958" y="3881369"/>
            <a:ext cx="4041600" cy="63729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1000" dirty="0"/>
              <a:t>* </a:t>
            </a:r>
            <a:r>
              <a:rPr lang="en-US" altLang="ko" sz="1000" dirty="0" err="1">
                <a:solidFill>
                  <a:srgbClr val="0070C0"/>
                </a:solidFill>
              </a:rPr>
              <a:t>www.kipa.org</a:t>
            </a:r>
            <a:r>
              <a:rPr lang="ko" altLang="en-US" sz="1000" dirty="0"/>
              <a:t> </a:t>
            </a:r>
            <a:r>
              <a:rPr lang="en-US" altLang="ko" sz="1000" dirty="0"/>
              <a:t>MY KIPA </a:t>
            </a:r>
            <a:r>
              <a:rPr lang="ko" altLang="en-US" sz="1000" dirty="0"/>
              <a:t>의 사업신청내역 목록에서 신청하신 신청서를 확인 하실 수 있습니다</a:t>
            </a:r>
            <a:r>
              <a:rPr lang="en-US" altLang="ko" sz="1000" dirty="0"/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sz="1000" dirty="0"/>
              <a:t>* </a:t>
            </a:r>
            <a:r>
              <a:rPr lang="ko-KR" altLang="en-US" sz="1000" dirty="0"/>
              <a:t>접수 신청 기간 동안은 신청서를 수정하실 수 있습니다</a:t>
            </a:r>
            <a:r>
              <a:rPr lang="en-US" altLang="ko-KR" sz="1000" dirty="0"/>
              <a:t>.</a:t>
            </a:r>
            <a:endParaRPr sz="1000" dirty="0"/>
          </a:p>
        </p:txBody>
      </p:sp>
      <p:sp>
        <p:nvSpPr>
          <p:cNvPr id="398" name="Google Shape;398;p41"/>
          <p:cNvSpPr/>
          <p:nvPr/>
        </p:nvSpPr>
        <p:spPr>
          <a:xfrm>
            <a:off x="1811925" y="4852259"/>
            <a:ext cx="4081800" cy="21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99" name="Google Shape;399;p41"/>
          <p:cNvSpPr/>
          <p:nvPr/>
        </p:nvSpPr>
        <p:spPr>
          <a:xfrm>
            <a:off x="5250650" y="1598619"/>
            <a:ext cx="292200" cy="153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400" name="Google Shape;400;p41"/>
          <p:cNvSpPr/>
          <p:nvPr/>
        </p:nvSpPr>
        <p:spPr>
          <a:xfrm>
            <a:off x="526250" y="3161585"/>
            <a:ext cx="447900" cy="153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694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7460AEB-7D84-4CAC-98BC-9B5918F6C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1280" b="22116"/>
          <a:stretch/>
        </p:blipFill>
        <p:spPr bwMode="auto">
          <a:xfrm>
            <a:off x="471830" y="1751919"/>
            <a:ext cx="7098865" cy="319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3" name="Google Shape;393;p41"/>
          <p:cNvPicPr preferRelativeResize="0"/>
          <p:nvPr/>
        </p:nvPicPr>
        <p:blipFill rotWithShape="1">
          <a:blip r:embed="rId4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1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96" name="Google Shape;396;p41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b="1" dirty="0">
                <a:solidFill>
                  <a:srgbClr val="FFFFFF"/>
                </a:solidFill>
              </a:rPr>
              <a:t>3</a:t>
            </a:r>
            <a:r>
              <a:rPr lang="ko" b="1" dirty="0">
                <a:solidFill>
                  <a:srgbClr val="FFFFFF"/>
                </a:solidFill>
              </a:rPr>
              <a:t>.   신청 완료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397" name="Google Shape;397;p41"/>
          <p:cNvSpPr txBox="1"/>
          <p:nvPr/>
        </p:nvSpPr>
        <p:spPr>
          <a:xfrm>
            <a:off x="4712958" y="3982377"/>
            <a:ext cx="4041600" cy="435277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1000" dirty="0"/>
              <a:t>* CPU </a:t>
            </a:r>
            <a:r>
              <a:rPr lang="ko-KR" altLang="en-US" sz="1000" dirty="0"/>
              <a:t>홈페이지 온라인교육에서</a:t>
            </a:r>
            <a:r>
              <a:rPr lang="en-US" altLang="ko-KR" sz="1000" dirty="0"/>
              <a:t> CPU</a:t>
            </a:r>
            <a:r>
              <a:rPr lang="ko-KR" altLang="en-US" sz="1000" dirty="0"/>
              <a:t> 사전교육 온라인강좌를 수강하실 수 있습니다</a:t>
            </a:r>
            <a:r>
              <a:rPr lang="en-US" altLang="ko-KR" sz="1000" dirty="0"/>
              <a:t>.</a:t>
            </a:r>
            <a:endParaRPr lang="en-US" altLang="ko" sz="1000" dirty="0"/>
          </a:p>
        </p:txBody>
      </p:sp>
      <p:sp>
        <p:nvSpPr>
          <p:cNvPr id="399" name="Google Shape;399;p41"/>
          <p:cNvSpPr/>
          <p:nvPr/>
        </p:nvSpPr>
        <p:spPr>
          <a:xfrm>
            <a:off x="2811301" y="1946026"/>
            <a:ext cx="569415" cy="153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400" name="Google Shape;400;p41"/>
          <p:cNvSpPr/>
          <p:nvPr/>
        </p:nvSpPr>
        <p:spPr>
          <a:xfrm>
            <a:off x="2826509" y="2234078"/>
            <a:ext cx="960114" cy="153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849A15C-10B8-4B9B-9282-40F73E92295E}"/>
              </a:ext>
            </a:extLst>
          </p:cNvPr>
          <p:cNvSpPr/>
          <p:nvPr/>
        </p:nvSpPr>
        <p:spPr>
          <a:xfrm>
            <a:off x="2369574" y="1598619"/>
            <a:ext cx="258916" cy="153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7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36826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t="32793" b="16442"/>
          <a:stretch/>
        </p:blipFill>
        <p:spPr>
          <a:xfrm>
            <a:off x="0" y="848519"/>
            <a:ext cx="9144000" cy="41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0" y="848519"/>
            <a:ext cx="9144000" cy="4137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21275" y="3496469"/>
            <a:ext cx="8520600" cy="13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US" altLang="ko" sz="3000" dirty="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2024</a:t>
            </a:r>
            <a:r>
              <a:rPr lang="ko" altLang="en-US" sz="3000" dirty="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년 </a:t>
            </a:r>
            <a:endParaRPr sz="3000" dirty="0">
              <a:solidFill>
                <a:schemeClr val="lt1"/>
              </a:solidFill>
              <a:latin typeface="Gulim"/>
              <a:ea typeface="Gulim"/>
              <a:cs typeface="Gulim"/>
              <a:sym typeface="Gulim"/>
            </a:endParaRPr>
          </a:p>
          <a:p>
            <a:pPr algn="l"/>
            <a:r>
              <a:rPr lang="ko" altLang="en-US" sz="3000" dirty="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캠퍼스 특허 유니버시아드</a:t>
            </a:r>
            <a:endParaRPr sz="4800" dirty="0">
              <a:solidFill>
                <a:schemeClr val="lt1"/>
              </a:solidFill>
              <a:latin typeface="Gulim"/>
              <a:ea typeface="Gulim"/>
              <a:cs typeface="Gulim"/>
              <a:sym typeface="Gulim"/>
            </a:endParaRPr>
          </a:p>
          <a:p>
            <a:pPr algn="r"/>
            <a:r>
              <a:rPr lang="ko-KR" altLang="en-US" sz="3000" dirty="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신청접수</a:t>
            </a:r>
            <a:r>
              <a:rPr lang="ko" altLang="en-US" sz="3000" dirty="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 방법</a:t>
            </a:r>
            <a:endParaRPr sz="3000" dirty="0">
              <a:solidFill>
                <a:schemeClr val="lt1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646761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"/>
          <p:cNvSpPr txBox="1">
            <a:spLocks noGrp="1"/>
          </p:cNvSpPr>
          <p:nvPr>
            <p:ph type="subTitle" idx="1"/>
          </p:nvPr>
        </p:nvSpPr>
        <p:spPr>
          <a:xfrm>
            <a:off x="311700" y="36826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406" name="Google Shape;406;p42"/>
          <p:cNvPicPr preferRelativeResize="0"/>
          <p:nvPr/>
        </p:nvPicPr>
        <p:blipFill rotWithShape="1">
          <a:blip r:embed="rId3">
            <a:alphaModFix/>
          </a:blip>
          <a:srcRect t="32793" b="16442"/>
          <a:stretch/>
        </p:blipFill>
        <p:spPr>
          <a:xfrm>
            <a:off x="0" y="848519"/>
            <a:ext cx="9144000" cy="41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2"/>
          <p:cNvSpPr/>
          <p:nvPr/>
        </p:nvSpPr>
        <p:spPr>
          <a:xfrm>
            <a:off x="0" y="848519"/>
            <a:ext cx="9144000" cy="4137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409" name="Google Shape;409;p42"/>
          <p:cNvSpPr txBox="1">
            <a:spLocks noGrp="1"/>
          </p:cNvSpPr>
          <p:nvPr>
            <p:ph type="ctrTitle"/>
          </p:nvPr>
        </p:nvSpPr>
        <p:spPr>
          <a:xfrm>
            <a:off x="321275" y="2399694"/>
            <a:ext cx="85206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ko" altLang="en-US" sz="480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감사합니다</a:t>
            </a:r>
            <a:r>
              <a:rPr lang="en-US" altLang="ko" sz="480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!</a:t>
            </a:r>
            <a:endParaRPr sz="4800">
              <a:solidFill>
                <a:schemeClr val="lt1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3146319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altLang="ko" sz="1800" b="1" dirty="0">
                <a:solidFill>
                  <a:srgbClr val="000000"/>
                </a:solidFill>
              </a:rPr>
              <a:t>2024</a:t>
            </a:r>
            <a:r>
              <a:rPr lang="ko" altLang="en-US" sz="1800" b="1" dirty="0">
                <a:solidFill>
                  <a:srgbClr val="000000"/>
                </a:solidFill>
              </a:rPr>
              <a:t>년 캠퍼스 특허 유니버시아드</a:t>
            </a:r>
            <a:endParaRPr sz="1800" b="1" dirty="0">
              <a:solidFill>
                <a:srgbClr val="000000"/>
              </a:solidFill>
            </a:endParaRPr>
          </a:p>
          <a:p>
            <a:pPr marL="0" indent="0"/>
            <a:r>
              <a:rPr lang="ko" altLang="en-US" sz="1800" b="1" dirty="0">
                <a:solidFill>
                  <a:srgbClr val="000000"/>
                </a:solidFill>
              </a:rPr>
              <a:t>접수 방법 안내</a:t>
            </a:r>
            <a:endParaRPr sz="1800" b="1" dirty="0">
              <a:solidFill>
                <a:srgbClr val="000000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1362851" y="2822631"/>
            <a:ext cx="205600" cy="3847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1</a:t>
            </a:r>
          </a:p>
        </p:txBody>
      </p:sp>
      <p:sp>
        <p:nvSpPr>
          <p:cNvPr id="66" name="Google Shape;66;p14"/>
          <p:cNvSpPr txBox="1"/>
          <p:nvPr/>
        </p:nvSpPr>
        <p:spPr>
          <a:xfrm>
            <a:off x="1713900" y="2866880"/>
            <a:ext cx="213802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dirty="0"/>
              <a:t>신청 전 확인 사항</a:t>
            </a:r>
            <a:endParaRPr dirty="0"/>
          </a:p>
        </p:txBody>
      </p:sp>
      <p:sp>
        <p:nvSpPr>
          <p:cNvPr id="67" name="Google Shape;67;p14"/>
          <p:cNvSpPr/>
          <p:nvPr/>
        </p:nvSpPr>
        <p:spPr>
          <a:xfrm>
            <a:off x="1362851" y="3490094"/>
            <a:ext cx="254899" cy="3847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2</a:t>
            </a:r>
          </a:p>
        </p:txBody>
      </p:sp>
      <p:sp>
        <p:nvSpPr>
          <p:cNvPr id="68" name="Google Shape;68;p14"/>
          <p:cNvSpPr txBox="1"/>
          <p:nvPr/>
        </p:nvSpPr>
        <p:spPr>
          <a:xfrm>
            <a:off x="1713900" y="3526705"/>
            <a:ext cx="2697556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dirty="0"/>
              <a:t>개인 및 팀장 접수 신청</a:t>
            </a:r>
            <a:endParaRPr dirty="0"/>
          </a:p>
        </p:txBody>
      </p:sp>
      <p:sp>
        <p:nvSpPr>
          <p:cNvPr id="69" name="Google Shape;69;p14"/>
          <p:cNvSpPr/>
          <p:nvPr/>
        </p:nvSpPr>
        <p:spPr>
          <a:xfrm>
            <a:off x="1362850" y="4157544"/>
            <a:ext cx="254900" cy="3847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3</a:t>
            </a:r>
          </a:p>
        </p:txBody>
      </p:sp>
      <p:sp>
        <p:nvSpPr>
          <p:cNvPr id="71" name="Google Shape;71;p14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1713900" y="4157694"/>
            <a:ext cx="14727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dirty="0"/>
              <a:t>신청완료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9501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/>
          <p:nvPr/>
        </p:nvSpPr>
        <p:spPr>
          <a:xfrm>
            <a:off x="2568400" y="3068745"/>
            <a:ext cx="254900" cy="5698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1</a:t>
            </a:r>
          </a:p>
        </p:txBody>
      </p:sp>
      <p:sp>
        <p:nvSpPr>
          <p:cNvPr id="82" name="Google Shape;82;p15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2926850" y="3051569"/>
            <a:ext cx="35229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3000"/>
              <a:t>신청 전 확인 사항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286104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사용 가능 브라우저 안내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206926" y="2554544"/>
            <a:ext cx="905441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052644" y="2466632"/>
            <a:ext cx="905450" cy="85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5898371" y="2466645"/>
            <a:ext cx="959426" cy="9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2335650" y="3236144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altLang="ko" sz="900">
                <a:solidFill>
                  <a:schemeClr val="dk1"/>
                </a:solidFill>
              </a:rPr>
              <a:t>Chrome</a:t>
            </a:r>
            <a:endParaRPr sz="900"/>
          </a:p>
        </p:txBody>
      </p:sp>
      <p:sp>
        <p:nvSpPr>
          <p:cNvPr id="97" name="Google Shape;97;p16"/>
          <p:cNvSpPr txBox="1"/>
          <p:nvPr/>
        </p:nvSpPr>
        <p:spPr>
          <a:xfrm>
            <a:off x="4248008" y="3236155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900">
                <a:solidFill>
                  <a:schemeClr val="dk1"/>
                </a:solidFill>
              </a:rPr>
              <a:t>Explorer</a:t>
            </a:r>
            <a:endParaRPr sz="900"/>
          </a:p>
        </p:txBody>
      </p:sp>
      <p:sp>
        <p:nvSpPr>
          <p:cNvPr id="98" name="Google Shape;98;p16"/>
          <p:cNvSpPr txBox="1"/>
          <p:nvPr/>
        </p:nvSpPr>
        <p:spPr>
          <a:xfrm>
            <a:off x="6160354" y="3250957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900">
                <a:solidFill>
                  <a:schemeClr val="dk1"/>
                </a:solidFill>
              </a:rPr>
              <a:t>Whale</a:t>
            </a:r>
            <a:endParaRPr sz="900"/>
          </a:p>
        </p:txBody>
      </p:sp>
      <p:sp>
        <p:nvSpPr>
          <p:cNvPr id="99" name="Google Shape;99;p16"/>
          <p:cNvSpPr txBox="1"/>
          <p:nvPr/>
        </p:nvSpPr>
        <p:spPr>
          <a:xfrm>
            <a:off x="827584" y="4001110"/>
            <a:ext cx="7689488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ko" dirty="0"/>
              <a:t>캠퍼스 특허 유니버시아드 홈페이지는 Whale, Chrome, Explorer 11 이상 버전에서 안정적으로 사용이 가능합니다.</a:t>
            </a:r>
            <a:endParaRPr lang="en-US" altLang="ko" dirty="0"/>
          </a:p>
          <a:p>
            <a:pPr marL="45720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 lang="en-US" altLang="ko" dirty="0"/>
          </a:p>
          <a:p>
            <a:pPr marL="45720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ko-KR" altLang="en-US" dirty="0"/>
              <a:t>신청서 작성 시</a:t>
            </a:r>
            <a:r>
              <a:rPr lang="en-US" altLang="ko-KR" dirty="0"/>
              <a:t>, </a:t>
            </a:r>
            <a:r>
              <a:rPr lang="ko-KR" altLang="en-US" dirty="0"/>
              <a:t>가급적이면 </a:t>
            </a:r>
            <a:r>
              <a:rPr lang="en-US" altLang="ko-KR" dirty="0"/>
              <a:t>Chrome</a:t>
            </a:r>
            <a:r>
              <a:rPr lang="ko-KR" altLang="en-US" dirty="0"/>
              <a:t>을 이용해 주시기 바랍니다</a:t>
            </a:r>
            <a:r>
              <a:rPr lang="en-US" altLang="ko-KR" dirty="0"/>
              <a:t>.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00" name="Google Shape;100;p16"/>
          <p:cNvSpPr txBox="1"/>
          <p:nvPr/>
        </p:nvSpPr>
        <p:spPr>
          <a:xfrm>
            <a:off x="81475" y="1037294"/>
            <a:ext cx="303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ko" b="1">
                <a:solidFill>
                  <a:srgbClr val="FFFFFF"/>
                </a:solidFill>
              </a:rPr>
              <a:t>신청 전 확인 사항</a:t>
            </a:r>
            <a:endParaRPr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2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사용 가능 브라우저 안내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796319" y="2980007"/>
            <a:ext cx="905450" cy="852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991683" y="3749530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900">
                <a:solidFill>
                  <a:schemeClr val="dk1"/>
                </a:solidFill>
              </a:rPr>
              <a:t>Explorer</a:t>
            </a:r>
            <a:endParaRPr sz="900"/>
          </a:p>
        </p:txBody>
      </p:sp>
      <p:sp>
        <p:nvSpPr>
          <p:cNvPr id="111" name="Google Shape;111;p17"/>
          <p:cNvSpPr txBox="1"/>
          <p:nvPr/>
        </p:nvSpPr>
        <p:spPr>
          <a:xfrm>
            <a:off x="2022475" y="2706752"/>
            <a:ext cx="6594000" cy="16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ko" dirty="0"/>
              <a:t>팝업 차단 해제</a:t>
            </a:r>
            <a:endParaRPr dirty="0"/>
          </a:p>
          <a:p>
            <a:pPr marL="457200">
              <a:spcBef>
                <a:spcPts val="0"/>
              </a:spcBef>
              <a:spcAft>
                <a:spcPts val="0"/>
              </a:spcAft>
            </a:pPr>
            <a:r>
              <a:rPr lang="ko" dirty="0"/>
              <a:t>메뉴의 [도구 -&gt; 팝업차단 -&gt; 팝업차단 설정]에서 </a:t>
            </a:r>
            <a:endParaRPr lang="en-US" altLang="ko" dirty="0"/>
          </a:p>
          <a:p>
            <a:pPr marL="457200">
              <a:spcBef>
                <a:spcPts val="0"/>
              </a:spcBef>
              <a:spcAft>
                <a:spcPts val="0"/>
              </a:spcAft>
            </a:pPr>
            <a:r>
              <a:rPr lang="ko" dirty="0"/>
              <a:t>“허용할 웹사이트 주소” 에 *.kipa.org/cpu 추가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  <a:p>
            <a:pPr marL="45720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ko" dirty="0"/>
              <a:t>하위호환성 추가</a:t>
            </a:r>
            <a:endParaRPr dirty="0"/>
          </a:p>
          <a:p>
            <a:pPr marL="457200">
              <a:spcBef>
                <a:spcPts val="0"/>
              </a:spcBef>
              <a:spcAft>
                <a:spcPts val="0"/>
              </a:spcAft>
            </a:pPr>
            <a:r>
              <a:rPr lang="ko" dirty="0"/>
              <a:t>메뉴의 [도구 -&gt; 호환성 보기 설정 변경]에서 </a:t>
            </a:r>
            <a:endParaRPr lang="en-US" altLang="ko" dirty="0"/>
          </a:p>
          <a:p>
            <a:pPr marL="457200">
              <a:spcBef>
                <a:spcPts val="0"/>
              </a:spcBef>
              <a:spcAft>
                <a:spcPts val="0"/>
              </a:spcAft>
            </a:pPr>
            <a:r>
              <a:rPr lang="ko" dirty="0"/>
              <a:t>“이 웹사이트 추가”에 *.kipa.org/cpu 추가</a:t>
            </a:r>
            <a:endParaRPr dirty="0"/>
          </a:p>
        </p:txBody>
      </p:sp>
      <p:sp>
        <p:nvSpPr>
          <p:cNvPr id="112" name="Google Shape;112;p17"/>
          <p:cNvSpPr txBox="1"/>
          <p:nvPr/>
        </p:nvSpPr>
        <p:spPr>
          <a:xfrm>
            <a:off x="81475" y="1037294"/>
            <a:ext cx="303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ko" b="1">
                <a:solidFill>
                  <a:srgbClr val="FFFFFF"/>
                </a:solidFill>
              </a:rPr>
              <a:t>신청 전 확인 사항</a:t>
            </a:r>
            <a:endParaRPr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사용 가능 브라우저 안내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69551" y="2554557"/>
            <a:ext cx="905441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42559" y="3740370"/>
            <a:ext cx="959426" cy="9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498275" y="3236157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900">
                <a:solidFill>
                  <a:schemeClr val="dk1"/>
                </a:solidFill>
              </a:rPr>
              <a:t>Chrome</a:t>
            </a:r>
            <a:endParaRPr sz="900"/>
          </a:p>
        </p:txBody>
      </p:sp>
      <p:sp>
        <p:nvSpPr>
          <p:cNvPr id="124" name="Google Shape;124;p18"/>
          <p:cNvSpPr txBox="1"/>
          <p:nvPr/>
        </p:nvSpPr>
        <p:spPr>
          <a:xfrm>
            <a:off x="604541" y="4524682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900">
                <a:solidFill>
                  <a:schemeClr val="dk1"/>
                </a:solidFill>
              </a:rPr>
              <a:t>Whale</a:t>
            </a:r>
            <a:endParaRPr sz="900"/>
          </a:p>
        </p:txBody>
      </p:sp>
      <p:sp>
        <p:nvSpPr>
          <p:cNvPr id="125" name="Google Shape;125;p18"/>
          <p:cNvSpPr txBox="1"/>
          <p:nvPr/>
        </p:nvSpPr>
        <p:spPr>
          <a:xfrm>
            <a:off x="4655050" y="2704569"/>
            <a:ext cx="421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US" altLang="ko" sz="1200"/>
              <a:t>Chrome  </a:t>
            </a:r>
            <a:r>
              <a:rPr lang="ko" altLang="en-US" sz="1200"/>
              <a:t>최초 사용 시</a:t>
            </a:r>
            <a:r>
              <a:rPr lang="en-US" altLang="ko" sz="1200"/>
              <a:t>, </a:t>
            </a:r>
            <a:r>
              <a:rPr lang="ko" altLang="en-US" sz="1200"/>
              <a:t>팝업 차단 문구를 확인하여 팝업 차단 해제를 하여 주시기 바랍니다</a:t>
            </a:r>
            <a:r>
              <a:rPr lang="en-US" altLang="ko" sz="1200"/>
              <a:t>.</a:t>
            </a:r>
            <a:endParaRPr sz="1200"/>
          </a:p>
        </p:txBody>
      </p:sp>
      <p:sp>
        <p:nvSpPr>
          <p:cNvPr id="126" name="Google Shape;126;p18"/>
          <p:cNvSpPr txBox="1"/>
          <p:nvPr/>
        </p:nvSpPr>
        <p:spPr>
          <a:xfrm>
            <a:off x="81475" y="1037294"/>
            <a:ext cx="303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ko" b="1">
                <a:solidFill>
                  <a:srgbClr val="FFFFFF"/>
                </a:solidFill>
              </a:rPr>
              <a:t>신청 전 확인 사항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7" name="Google Shape;127;p18"/>
          <p:cNvSpPr/>
          <p:nvPr/>
        </p:nvSpPr>
        <p:spPr>
          <a:xfrm>
            <a:off x="1598550" y="2854719"/>
            <a:ext cx="606900" cy="19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1598550" y="4128432"/>
            <a:ext cx="606900" cy="19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3275" y="2510094"/>
            <a:ext cx="1793950" cy="6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8225" y="3803094"/>
            <a:ext cx="4677276" cy="6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2533275" y="4524694"/>
            <a:ext cx="6334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US" altLang="ko" sz="1200"/>
              <a:t>Whale </a:t>
            </a:r>
            <a:r>
              <a:rPr lang="ko" altLang="en-US" sz="1200"/>
              <a:t>사용시 팝업 창이 뜨지 않는다면</a:t>
            </a:r>
            <a:r>
              <a:rPr lang="en-US" altLang="ko" sz="1200"/>
              <a:t>, </a:t>
            </a:r>
            <a:r>
              <a:rPr lang="ko" altLang="en-US" sz="1200"/>
              <a:t>주소창에 “</a:t>
            </a:r>
            <a:r>
              <a:rPr lang="en-US" altLang="ko" sz="1200"/>
              <a:t>whale://settings/content/popups”</a:t>
            </a:r>
            <a:r>
              <a:rPr lang="ko" altLang="en-US" sz="1200"/>
              <a:t>를 입력하여 허용 사이트에 </a:t>
            </a:r>
            <a:r>
              <a:rPr lang="en-US" altLang="ko" sz="1200" u="sng">
                <a:solidFill>
                  <a:schemeClr val="hlink"/>
                </a:solidFill>
                <a:hlinkClick r:id="rId8"/>
              </a:rPr>
              <a:t>www.kipa.org</a:t>
            </a:r>
            <a:r>
              <a:rPr lang="ko" altLang="en-US" sz="1200"/>
              <a:t> 주소를 추가하여주시기 바랍니다</a:t>
            </a:r>
            <a:r>
              <a:rPr lang="en-US" altLang="ko" sz="1200"/>
              <a:t>.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095189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39" name="Google Shape;139;p19"/>
          <p:cNvSpPr txBox="1"/>
          <p:nvPr/>
        </p:nvSpPr>
        <p:spPr>
          <a:xfrm>
            <a:off x="81475" y="1037294"/>
            <a:ext cx="303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ko" b="1">
                <a:solidFill>
                  <a:srgbClr val="FFFFFF"/>
                </a:solidFill>
              </a:rPr>
              <a:t>신청 전 확인 사항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1" y="1570770"/>
            <a:ext cx="7624935" cy="3593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865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2133951" y="3150095"/>
            <a:ext cx="254899" cy="4915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2</a:t>
            </a:r>
          </a:p>
        </p:txBody>
      </p:sp>
      <p:sp>
        <p:nvSpPr>
          <p:cNvPr id="149" name="Google Shape;149;p20"/>
          <p:cNvSpPr txBox="1"/>
          <p:nvPr/>
        </p:nvSpPr>
        <p:spPr>
          <a:xfrm>
            <a:off x="2576650" y="3086419"/>
            <a:ext cx="520622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3000" dirty="0"/>
              <a:t>개인 및 팀장 접수 신청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496817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8376</TotalTime>
  <Words>478</Words>
  <Application>Microsoft Office PowerPoint</Application>
  <PresentationFormat>사용자 지정</PresentationFormat>
  <Paragraphs>78</Paragraphs>
  <Slides>20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Arial</vt:lpstr>
      <vt:lpstr>Gulim</vt:lpstr>
      <vt:lpstr>나눔바른고딕</vt:lpstr>
      <vt:lpstr>나눔고딕</vt:lpstr>
      <vt:lpstr>맑은 고딕</vt:lpstr>
      <vt:lpstr>Office 테마</vt:lpstr>
      <vt:lpstr>PowerPoint 프레젠테이션</vt:lpstr>
      <vt:lpstr>2024년  캠퍼스 특허 유니버시아드 신청접수 방법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모노</dc:creator>
  <cp:lastModifiedBy>이무청</cp:lastModifiedBy>
  <cp:revision>591</cp:revision>
  <cp:lastPrinted>2021-04-09T02:35:06Z</cp:lastPrinted>
  <dcterms:created xsi:type="dcterms:W3CDTF">2015-12-18T04:26:48Z</dcterms:created>
  <dcterms:modified xsi:type="dcterms:W3CDTF">2024-03-26T04:43:01Z</dcterms:modified>
</cp:coreProperties>
</file>